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6"/>
  </p:notesMasterIdLst>
  <p:sldIdLst>
    <p:sldId id="264" r:id="rId5"/>
    <p:sldId id="305" r:id="rId6"/>
    <p:sldId id="300" r:id="rId7"/>
    <p:sldId id="298" r:id="rId8"/>
    <p:sldId id="278" r:id="rId9"/>
    <p:sldId id="297" r:id="rId10"/>
    <p:sldId id="299" r:id="rId11"/>
    <p:sldId id="301" r:id="rId12"/>
    <p:sldId id="303" r:id="rId13"/>
    <p:sldId id="302" r:id="rId14"/>
    <p:sldId id="30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39A6"/>
    <a:srgbClr val="1D272D"/>
    <a:srgbClr val="D81E00"/>
    <a:srgbClr val="FF2600"/>
    <a:srgbClr val="5B6772"/>
    <a:srgbClr val="1D274F"/>
    <a:srgbClr val="D6D6D6"/>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86463"/>
  </p:normalViewPr>
  <p:slideViewPr>
    <p:cSldViewPr snapToGrid="0" snapToObjects="1">
      <p:cViewPr varScale="1">
        <p:scale>
          <a:sx n="74" d="100"/>
          <a:sy n="74" d="100"/>
        </p:scale>
        <p:origin x="1459" y="67"/>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9FB7AF-9451-2F4F-8D50-97812C487E72}" type="datetimeFigureOut">
              <a:rPr lang="en-US" smtClean="0"/>
              <a:t>3/21/2023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5688C1-F55A-B549-95B1-79B8882179B9}" type="slidenum">
              <a:rPr lang="en-US" smtClean="0"/>
              <a:t>‹#›</a:t>
            </a:fld>
            <a:endParaRPr lang="en-US"/>
          </a:p>
        </p:txBody>
      </p:sp>
    </p:spTree>
    <p:extLst>
      <p:ext uri="{BB962C8B-B14F-4D97-AF65-F5344CB8AC3E}">
        <p14:creationId xmlns:p14="http://schemas.microsoft.com/office/powerpoint/2010/main" val="1027317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Slide 2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Applicants who respond "yes" to any of the personal information section questions of the application are reviewed for admissibility. Only admissible applicants complete the admission background review (ABR) process. The determination of whether the applicant is reviewed by the ABR committee is based on the severity and nature of the reported information and the level of threat to the campus.</a:t>
            </a:r>
          </a:p>
          <a:p>
            <a:endParaRPr lang="en-US" dirty="0"/>
          </a:p>
        </p:txBody>
      </p:sp>
      <p:sp>
        <p:nvSpPr>
          <p:cNvPr id="4" name="Slide Number Placeholder 3"/>
          <p:cNvSpPr>
            <a:spLocks noGrp="1"/>
          </p:cNvSpPr>
          <p:nvPr>
            <p:ph type="sldNum" sz="quarter" idx="5"/>
          </p:nvPr>
        </p:nvSpPr>
        <p:spPr/>
        <p:txBody>
          <a:bodyPr/>
          <a:lstStyle/>
          <a:p>
            <a:fld id="{FC5688C1-F55A-B549-95B1-79B8882179B9}" type="slidenum">
              <a:rPr lang="en-US" smtClean="0"/>
              <a:t>2</a:t>
            </a:fld>
            <a:endParaRPr lang="en-US"/>
          </a:p>
        </p:txBody>
      </p:sp>
    </p:spTree>
    <p:extLst>
      <p:ext uri="{BB962C8B-B14F-4D97-AF65-F5344CB8AC3E}">
        <p14:creationId xmlns:p14="http://schemas.microsoft.com/office/powerpoint/2010/main" val="580461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ABR committee includes a representative from various administrative offices, including the Registrar's Office, Office of Admissions, Office of Legal Affairs, and the Office of the Dean of Students. The committee considers the applicant's disciplinary history, severity and nature of the offenses, recidivism, length of time since the offenses, and indication of rehabilitation before making their final decision.</a:t>
            </a:r>
          </a:p>
          <a:p>
            <a:endParaRPr lang="en-US" dirty="0"/>
          </a:p>
        </p:txBody>
      </p:sp>
      <p:sp>
        <p:nvSpPr>
          <p:cNvPr id="4" name="Slide Number Placeholder 3"/>
          <p:cNvSpPr>
            <a:spLocks noGrp="1"/>
          </p:cNvSpPr>
          <p:nvPr>
            <p:ph type="sldNum" sz="quarter" idx="5"/>
          </p:nvPr>
        </p:nvSpPr>
        <p:spPr/>
        <p:txBody>
          <a:bodyPr/>
          <a:lstStyle/>
          <a:p>
            <a:fld id="{FC5688C1-F55A-B549-95B1-79B8882179B9}" type="slidenum">
              <a:rPr lang="en-US" smtClean="0"/>
              <a:t>3</a:t>
            </a:fld>
            <a:endParaRPr lang="en-US"/>
          </a:p>
        </p:txBody>
      </p:sp>
    </p:spTree>
    <p:extLst>
      <p:ext uri="{BB962C8B-B14F-4D97-AF65-F5344CB8AC3E}">
        <p14:creationId xmlns:p14="http://schemas.microsoft.com/office/powerpoint/2010/main" val="36264387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Before March 2022, everyone who answered "yes" to a question was reviewed. However, after developing the Admission Background Review Matrix, only specific instances for an ABR referral are considered. These instances include drug distribution, assault with deadly weapons, felony charges, sexual misconduct, and pending disciplinary/ academic proceedings.</a:t>
            </a:r>
          </a:p>
          <a:p>
            <a:endParaRPr lang="en-US" dirty="0"/>
          </a:p>
        </p:txBody>
      </p:sp>
      <p:sp>
        <p:nvSpPr>
          <p:cNvPr id="4" name="Slide Number Placeholder 3"/>
          <p:cNvSpPr>
            <a:spLocks noGrp="1"/>
          </p:cNvSpPr>
          <p:nvPr>
            <p:ph type="sldNum" sz="quarter" idx="5"/>
          </p:nvPr>
        </p:nvSpPr>
        <p:spPr/>
        <p:txBody>
          <a:bodyPr/>
          <a:lstStyle/>
          <a:p>
            <a:fld id="{FC5688C1-F55A-B549-95B1-79B8882179B9}" type="slidenum">
              <a:rPr lang="en-US" smtClean="0"/>
              <a:t>4</a:t>
            </a:fld>
            <a:endParaRPr lang="en-US"/>
          </a:p>
        </p:txBody>
      </p:sp>
    </p:spTree>
    <p:extLst>
      <p:ext uri="{BB962C8B-B14F-4D97-AF65-F5344CB8AC3E}">
        <p14:creationId xmlns:p14="http://schemas.microsoft.com/office/powerpoint/2010/main" val="978548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Data informed the design of the process. We keep a longitudinal data record that includes any disciplinary or academic violations of students, even after they are admitted. This helps us keep track of the behavior of students and ensure that we maintain a safe and secure campus environment for everyone. </a:t>
            </a:r>
          </a:p>
          <a:p>
            <a:endParaRPr lang="en-US" dirty="0"/>
          </a:p>
        </p:txBody>
      </p:sp>
      <p:sp>
        <p:nvSpPr>
          <p:cNvPr id="4" name="Slide Number Placeholder 3"/>
          <p:cNvSpPr>
            <a:spLocks noGrp="1"/>
          </p:cNvSpPr>
          <p:nvPr>
            <p:ph type="sldNum" sz="quarter" idx="5"/>
          </p:nvPr>
        </p:nvSpPr>
        <p:spPr/>
        <p:txBody>
          <a:bodyPr/>
          <a:lstStyle/>
          <a:p>
            <a:fld id="{FC5688C1-F55A-B549-95B1-79B8882179B9}" type="slidenum">
              <a:rPr lang="en-US" smtClean="0"/>
              <a:t>5</a:t>
            </a:fld>
            <a:endParaRPr lang="en-US"/>
          </a:p>
        </p:txBody>
      </p:sp>
    </p:spTree>
    <p:extLst>
      <p:ext uri="{BB962C8B-B14F-4D97-AF65-F5344CB8AC3E}">
        <p14:creationId xmlns:p14="http://schemas.microsoft.com/office/powerpoint/2010/main" val="3416139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We used this data to inform our process. It showed students with offenses that fell on the right side were being approved by the committee. So, we created the differentiated process to move students through the process more quickly and to only have the committee review the more severe infractions.</a:t>
            </a:r>
          </a:p>
          <a:p>
            <a:endParaRPr lang="en-US" dirty="0"/>
          </a:p>
        </p:txBody>
      </p:sp>
      <p:sp>
        <p:nvSpPr>
          <p:cNvPr id="4" name="Slide Number Placeholder 3"/>
          <p:cNvSpPr>
            <a:spLocks noGrp="1"/>
          </p:cNvSpPr>
          <p:nvPr>
            <p:ph type="sldNum" sz="quarter" idx="5"/>
          </p:nvPr>
        </p:nvSpPr>
        <p:spPr/>
        <p:txBody>
          <a:bodyPr/>
          <a:lstStyle/>
          <a:p>
            <a:fld id="{FC5688C1-F55A-B549-95B1-79B8882179B9}" type="slidenum">
              <a:rPr lang="en-US" smtClean="0"/>
              <a:t>6</a:t>
            </a:fld>
            <a:endParaRPr lang="en-US"/>
          </a:p>
        </p:txBody>
      </p:sp>
    </p:spTree>
    <p:extLst>
      <p:ext uri="{BB962C8B-B14F-4D97-AF65-F5344CB8AC3E}">
        <p14:creationId xmlns:p14="http://schemas.microsoft.com/office/powerpoint/2010/main" val="40914586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nature of what is reported determines the follow-up. Everyone provides a personal statement, and if there is a violation of the law, a criminal background check is done. If in Georgia, it is done by GSU Police department at no cost; out-of-state background checks are done by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PreCheck</a:t>
            </a:r>
            <a:r>
              <a:rPr lang="en-US" sz="1800" dirty="0">
                <a:effectLst/>
                <a:latin typeface="Calibri" panose="020F0502020204030204" pitchFamily="34" charset="0"/>
                <a:ea typeface="Calibri" panose="020F0502020204030204" pitchFamily="34" charset="0"/>
                <a:cs typeface="Times New Roman" panose="02020603050405020304" pitchFamily="18" charset="0"/>
              </a:rPr>
              <a:t>, a background screening company. If there is a violation from a high school or post-secondary institution, a FERPA release is required.</a:t>
            </a:r>
          </a:p>
          <a:p>
            <a:endParaRPr lang="en-US" dirty="0"/>
          </a:p>
        </p:txBody>
      </p:sp>
      <p:sp>
        <p:nvSpPr>
          <p:cNvPr id="4" name="Slide Number Placeholder 3"/>
          <p:cNvSpPr>
            <a:spLocks noGrp="1"/>
          </p:cNvSpPr>
          <p:nvPr>
            <p:ph type="sldNum" sz="quarter" idx="5"/>
          </p:nvPr>
        </p:nvSpPr>
        <p:spPr/>
        <p:txBody>
          <a:bodyPr/>
          <a:lstStyle/>
          <a:p>
            <a:fld id="{FC5688C1-F55A-B549-95B1-79B8882179B9}" type="slidenum">
              <a:rPr lang="en-US" smtClean="0"/>
              <a:t>7</a:t>
            </a:fld>
            <a:endParaRPr lang="en-US"/>
          </a:p>
        </p:txBody>
      </p:sp>
    </p:spTree>
    <p:extLst>
      <p:ext uri="{BB962C8B-B14F-4D97-AF65-F5344CB8AC3E}">
        <p14:creationId xmlns:p14="http://schemas.microsoft.com/office/powerpoint/2010/main" val="2855964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1560243"/>
            <a:ext cx="9144000" cy="3697557"/>
          </a:xfrm>
          <a:prstGeom prst="rect">
            <a:avLst/>
          </a:prstGeom>
        </p:spPr>
        <p:txBody>
          <a:bodyPr/>
          <a:lstStyle>
            <a:lvl1pPr marL="0" indent="0" algn="l">
              <a:buFont typeface="Arial"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a:p>
            <a:endParaRPr lang="en-US" dirty="0"/>
          </a:p>
          <a:p>
            <a:endParaRPr lang="en-US" dirty="0"/>
          </a:p>
        </p:txBody>
      </p:sp>
      <p:pic>
        <p:nvPicPr>
          <p:cNvPr id="13" name="Picture 1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57264" y="266561"/>
            <a:ext cx="552565" cy="583122"/>
          </a:xfrm>
          <a:prstGeom prst="rect">
            <a:avLst/>
          </a:prstGeom>
        </p:spPr>
      </p:pic>
      <p:cxnSp>
        <p:nvCxnSpPr>
          <p:cNvPr id="14" name="Straight Connector 13"/>
          <p:cNvCxnSpPr/>
          <p:nvPr userDrawn="1"/>
        </p:nvCxnSpPr>
        <p:spPr>
          <a:xfrm flipH="1">
            <a:off x="295118" y="939376"/>
            <a:ext cx="11617482" cy="0"/>
          </a:xfrm>
          <a:prstGeom prst="line">
            <a:avLst/>
          </a:prstGeom>
          <a:ln w="31750" cap="sq">
            <a:solidFill>
              <a:srgbClr val="5B6772"/>
            </a:solidFill>
            <a:prstDash val="solid"/>
          </a:ln>
          <a:effectLst>
            <a:outerShdw blurRad="25400" dist="25400" dir="5400000" algn="t"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
        <p:nvSpPr>
          <p:cNvPr id="9" name="Title 2"/>
          <p:cNvSpPr>
            <a:spLocks noGrp="1"/>
          </p:cNvSpPr>
          <p:nvPr>
            <p:ph type="title"/>
          </p:nvPr>
        </p:nvSpPr>
        <p:spPr>
          <a:xfrm>
            <a:off x="505862" y="272464"/>
            <a:ext cx="10515600" cy="682954"/>
          </a:xfrm>
          <a:prstGeom prst="rect">
            <a:avLst/>
          </a:prstGeom>
        </p:spPr>
        <p:txBody>
          <a:bodyPr/>
          <a:lstStyle/>
          <a:p>
            <a:r>
              <a:rPr lang="en-US" dirty="0"/>
              <a:t>Slide Title</a:t>
            </a:r>
          </a:p>
        </p:txBody>
      </p:sp>
      <p:pic>
        <p:nvPicPr>
          <p:cNvPr id="8" name="Picture 7">
            <a:extLst>
              <a:ext uri="{FF2B5EF4-FFF2-40B4-BE49-F238E27FC236}">
                <a16:creationId xmlns:a16="http://schemas.microsoft.com/office/drawing/2014/main" id="{159784C5-E54F-B041-96E2-C10020EC8CB6}"/>
              </a:ext>
            </a:extLst>
          </p:cNvPr>
          <p:cNvPicPr>
            <a:picLocks noChangeAspect="1"/>
          </p:cNvPicPr>
          <p:nvPr userDrawn="1"/>
        </p:nvPicPr>
        <p:blipFill rotWithShape="1">
          <a:blip r:embed="rId3"/>
          <a:srcRect l="-3558" t="-23021" r="-3898" b="1"/>
          <a:stretch/>
        </p:blipFill>
        <p:spPr>
          <a:xfrm>
            <a:off x="9283148" y="5854528"/>
            <a:ext cx="2558886" cy="616055"/>
          </a:xfrm>
          <a:prstGeom prst="snip2SameRect">
            <a:avLst>
              <a:gd name="adj1" fmla="val 9524"/>
              <a:gd name="adj2" fmla="val 0"/>
            </a:avLst>
          </a:prstGeom>
        </p:spPr>
      </p:pic>
    </p:spTree>
    <p:extLst>
      <p:ext uri="{BB962C8B-B14F-4D97-AF65-F5344CB8AC3E}">
        <p14:creationId xmlns:p14="http://schemas.microsoft.com/office/powerpoint/2010/main" val="1408993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lumMod val="95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03190"/>
            <a:ext cx="10515600" cy="4351338"/>
          </a:xfrm>
          <a:prstGeom prst="rect">
            <a:avLst/>
          </a:prstGeom>
        </p:spPr>
        <p:txBody>
          <a:bodyPr/>
          <a:lstStyle>
            <a:lvl1pPr>
              <a:defRPr>
                <a:latin typeface="Century Gothic" charset="0"/>
                <a:ea typeface="Century Gothic" charset="0"/>
                <a:cs typeface="Century Gothic" charset="0"/>
              </a:defRPr>
            </a:lvl1pPr>
            <a:lvl2pPr>
              <a:defRPr>
                <a:latin typeface="Century Gothic" charset="0"/>
                <a:ea typeface="Century Gothic" charset="0"/>
                <a:cs typeface="Century Gothic" charset="0"/>
              </a:defRPr>
            </a:lvl2pPr>
            <a:lvl3pPr>
              <a:defRPr>
                <a:latin typeface="Century Gothic" charset="0"/>
                <a:ea typeface="Century Gothic" charset="0"/>
                <a:cs typeface="Century Gothic" charset="0"/>
              </a:defRPr>
            </a:lvl3pPr>
            <a:lvl4pPr>
              <a:defRPr>
                <a:latin typeface="Century Gothic" charset="0"/>
                <a:ea typeface="Century Gothic" charset="0"/>
                <a:cs typeface="Century Gothic" charset="0"/>
              </a:defRPr>
            </a:lvl4pPr>
            <a:lvl5pPr>
              <a:defRPr>
                <a:latin typeface="Century Gothic" charset="0"/>
                <a:ea typeface="Century Gothic" charset="0"/>
                <a:cs typeface="Century Gothic"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57264" y="266561"/>
            <a:ext cx="552565" cy="583122"/>
          </a:xfrm>
          <a:prstGeom prst="rect">
            <a:avLst/>
          </a:prstGeom>
        </p:spPr>
      </p:pic>
      <p:cxnSp>
        <p:nvCxnSpPr>
          <p:cNvPr id="16" name="Straight Connector 15"/>
          <p:cNvCxnSpPr/>
          <p:nvPr userDrawn="1"/>
        </p:nvCxnSpPr>
        <p:spPr>
          <a:xfrm flipH="1">
            <a:off x="295118" y="939376"/>
            <a:ext cx="11617482" cy="0"/>
          </a:xfrm>
          <a:prstGeom prst="line">
            <a:avLst/>
          </a:prstGeom>
          <a:ln w="31750" cap="sq">
            <a:solidFill>
              <a:srgbClr val="5B6772"/>
            </a:solidFill>
            <a:prstDash val="solid"/>
          </a:ln>
          <a:effectLst>
            <a:outerShdw blurRad="25400" dist="25400" dir="5400000" algn="t" rotWithShape="0">
              <a:prstClr val="black">
                <a:alpha val="26000"/>
              </a:prstClr>
            </a:outerShdw>
          </a:effectLst>
        </p:spPr>
        <p:style>
          <a:lnRef idx="1">
            <a:schemeClr val="accent1"/>
          </a:lnRef>
          <a:fillRef idx="0">
            <a:schemeClr val="accent1"/>
          </a:fillRef>
          <a:effectRef idx="0">
            <a:schemeClr val="accent1"/>
          </a:effectRef>
          <a:fontRef idx="minor">
            <a:schemeClr val="tx1"/>
          </a:fontRef>
        </p:style>
      </p:cxnSp>
      <p:sp>
        <p:nvSpPr>
          <p:cNvPr id="17" name="Title 1"/>
          <p:cNvSpPr>
            <a:spLocks noGrp="1"/>
          </p:cNvSpPr>
          <p:nvPr>
            <p:ph type="title"/>
          </p:nvPr>
        </p:nvSpPr>
        <p:spPr>
          <a:xfrm>
            <a:off x="505862" y="365500"/>
            <a:ext cx="10515600" cy="620867"/>
          </a:xfrm>
          <a:prstGeom prst="rect">
            <a:avLst/>
          </a:prstGeom>
        </p:spPr>
        <p:txBody>
          <a:bodyPr>
            <a:normAutofit/>
          </a:bodyPr>
          <a:lstStyle>
            <a:lvl1pPr>
              <a:defRPr sz="3200">
                <a:latin typeface="Century Gothic" charset="0"/>
                <a:ea typeface="Century Gothic" charset="0"/>
                <a:cs typeface="Century Gothic" charset="0"/>
              </a:defRPr>
            </a:lvl1pPr>
          </a:lstStyle>
          <a:p>
            <a:r>
              <a:rPr lang="en-US" dirty="0"/>
              <a:t>Click to edit Master title style</a:t>
            </a:r>
          </a:p>
        </p:txBody>
      </p:sp>
      <p:pic>
        <p:nvPicPr>
          <p:cNvPr id="7" name="Picture 6">
            <a:extLst>
              <a:ext uri="{FF2B5EF4-FFF2-40B4-BE49-F238E27FC236}">
                <a16:creationId xmlns:a16="http://schemas.microsoft.com/office/drawing/2014/main" id="{942FFDE0-873A-9547-AC93-04F5E17C6F60}"/>
              </a:ext>
            </a:extLst>
          </p:cNvPr>
          <p:cNvPicPr>
            <a:picLocks noChangeAspect="1"/>
          </p:cNvPicPr>
          <p:nvPr userDrawn="1"/>
        </p:nvPicPr>
        <p:blipFill rotWithShape="1">
          <a:blip r:embed="rId3"/>
          <a:srcRect l="-3558" t="-23021" r="-3898" b="1"/>
          <a:stretch/>
        </p:blipFill>
        <p:spPr>
          <a:xfrm>
            <a:off x="9283148" y="5854528"/>
            <a:ext cx="2558886" cy="616055"/>
          </a:xfrm>
          <a:prstGeom prst="snip2SameRect">
            <a:avLst>
              <a:gd name="adj1" fmla="val 9524"/>
              <a:gd name="adj2" fmla="val 0"/>
            </a:avLst>
          </a:prstGeom>
        </p:spPr>
      </p:pic>
    </p:spTree>
    <p:extLst>
      <p:ext uri="{BB962C8B-B14F-4D97-AF65-F5344CB8AC3E}">
        <p14:creationId xmlns:p14="http://schemas.microsoft.com/office/powerpoint/2010/main" val="166190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EBEBEB"/>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88885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4429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914400" rtl="0" eaLnBrk="1" latinLnBrk="0" hangingPunct="1">
        <a:lnSpc>
          <a:spcPct val="90000"/>
        </a:lnSpc>
        <a:spcBef>
          <a:spcPct val="0"/>
        </a:spcBef>
        <a:buNone/>
        <a:defRPr sz="4400" kern="1200">
          <a:solidFill>
            <a:srgbClr val="0539A6"/>
          </a:solidFill>
          <a:latin typeface="Century Gothic" charset="0"/>
          <a:ea typeface="Century Gothic" charset="0"/>
          <a:cs typeface="Century Gothic"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0539A6"/>
          </a:solidFill>
          <a:latin typeface="Century Gothic" charset="0"/>
          <a:ea typeface="Century Gothic" charset="0"/>
          <a:cs typeface="Century Gothic" charset="0"/>
        </a:defRPr>
      </a:lvl1pPr>
      <a:lvl2pPr marL="685800" indent="-228600" algn="l" defTabSz="914400" rtl="0" eaLnBrk="1" latinLnBrk="0" hangingPunct="1">
        <a:lnSpc>
          <a:spcPct val="90000"/>
        </a:lnSpc>
        <a:spcBef>
          <a:spcPts val="500"/>
        </a:spcBef>
        <a:buFont typeface="Arial"/>
        <a:buChar char="•"/>
        <a:defRPr sz="2400" kern="1200">
          <a:solidFill>
            <a:srgbClr val="0539A6"/>
          </a:solidFill>
          <a:latin typeface="Century Gothic" charset="0"/>
          <a:ea typeface="Century Gothic" charset="0"/>
          <a:cs typeface="Century Gothic" charset="0"/>
        </a:defRPr>
      </a:lvl2pPr>
      <a:lvl3pPr marL="1143000" indent="-228600" algn="l" defTabSz="914400" rtl="0" eaLnBrk="1" latinLnBrk="0" hangingPunct="1">
        <a:lnSpc>
          <a:spcPct val="90000"/>
        </a:lnSpc>
        <a:spcBef>
          <a:spcPts val="500"/>
        </a:spcBef>
        <a:buFont typeface="Arial"/>
        <a:buChar char="•"/>
        <a:defRPr sz="2000" kern="1200">
          <a:solidFill>
            <a:srgbClr val="0539A6"/>
          </a:solidFill>
          <a:latin typeface="Century Gothic" charset="0"/>
          <a:ea typeface="Century Gothic" charset="0"/>
          <a:cs typeface="Century Gothic" charset="0"/>
        </a:defRPr>
      </a:lvl3pPr>
      <a:lvl4pPr marL="1600200" indent="-228600" algn="l" defTabSz="914400" rtl="0" eaLnBrk="1" latinLnBrk="0" hangingPunct="1">
        <a:lnSpc>
          <a:spcPct val="90000"/>
        </a:lnSpc>
        <a:spcBef>
          <a:spcPts val="500"/>
        </a:spcBef>
        <a:buFont typeface="Arial"/>
        <a:buChar char="•"/>
        <a:defRPr sz="1800" kern="1200">
          <a:solidFill>
            <a:srgbClr val="0539A6"/>
          </a:solidFill>
          <a:latin typeface="Century Gothic" charset="0"/>
          <a:ea typeface="Century Gothic" charset="0"/>
          <a:cs typeface="Century Gothic" charset="0"/>
        </a:defRPr>
      </a:lvl4pPr>
      <a:lvl5pPr marL="2057400" indent="-228600" algn="l" defTabSz="914400" rtl="0" eaLnBrk="1" latinLnBrk="0" hangingPunct="1">
        <a:lnSpc>
          <a:spcPct val="90000"/>
        </a:lnSpc>
        <a:spcBef>
          <a:spcPts val="500"/>
        </a:spcBef>
        <a:buFont typeface="Arial"/>
        <a:buChar char="•"/>
        <a:defRPr sz="1800" kern="1200">
          <a:solidFill>
            <a:srgbClr val="0539A6"/>
          </a:solidFill>
          <a:latin typeface="Century Gothic" charset="0"/>
          <a:ea typeface="Century Gothic" charset="0"/>
          <a:cs typeface="Century Gothic"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539A6"/>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 y="0"/>
            <a:ext cx="12192001" cy="6858000"/>
          </a:xfrm>
          <a:prstGeom prst="rect">
            <a:avLst/>
          </a:prstGeom>
        </p:spPr>
      </p:pic>
      <p:sp>
        <p:nvSpPr>
          <p:cNvPr id="8" name="TextBox 7"/>
          <p:cNvSpPr txBox="1"/>
          <p:nvPr/>
        </p:nvSpPr>
        <p:spPr>
          <a:xfrm>
            <a:off x="-914400" y="5067300"/>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sp>
        <p:nvSpPr>
          <p:cNvPr id="7" name="Rectangle 6"/>
          <p:cNvSpPr/>
          <p:nvPr/>
        </p:nvSpPr>
        <p:spPr>
          <a:xfrm>
            <a:off x="-1" y="711201"/>
            <a:ext cx="8706431" cy="5450680"/>
          </a:xfrm>
          <a:prstGeom prst="rect">
            <a:avLst/>
          </a:prstGeom>
          <a:solidFill>
            <a:srgbClr val="0539A6">
              <a:alpha val="90000"/>
            </a:srgbClr>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724643" y="2044462"/>
            <a:ext cx="2781300" cy="0"/>
          </a:xfrm>
          <a:prstGeom prst="line">
            <a:avLst/>
          </a:prstGeom>
          <a:ln w="28575">
            <a:solidFill>
              <a:srgbClr val="D81E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00722" y="2520045"/>
            <a:ext cx="8199863" cy="1200329"/>
          </a:xfrm>
          <a:prstGeom prst="rect">
            <a:avLst/>
          </a:prstGeom>
          <a:noFill/>
        </p:spPr>
        <p:txBody>
          <a:bodyPr wrap="square" rtlCol="0">
            <a:spAutoFit/>
          </a:bodyPr>
          <a:lstStyle/>
          <a:p>
            <a:pPr algn="ctr"/>
            <a:r>
              <a:rPr lang="en-US" sz="3600" dirty="0">
                <a:solidFill>
                  <a:schemeClr val="bg1">
                    <a:lumMod val="95000"/>
                  </a:schemeClr>
                </a:solidFill>
                <a:latin typeface="Century Gothic" charset="0"/>
                <a:ea typeface="Century Gothic" charset="0"/>
                <a:cs typeface="Century Gothic" charset="0"/>
              </a:rPr>
              <a:t>Georgia State University Admissions Background Review Process</a:t>
            </a:r>
          </a:p>
        </p:txBody>
      </p:sp>
      <p:sp>
        <p:nvSpPr>
          <p:cNvPr id="15" name="TextBox 14"/>
          <p:cNvSpPr txBox="1"/>
          <p:nvPr/>
        </p:nvSpPr>
        <p:spPr>
          <a:xfrm>
            <a:off x="634152" y="1610446"/>
            <a:ext cx="1284326" cy="369332"/>
          </a:xfrm>
          <a:prstGeom prst="rect">
            <a:avLst/>
          </a:prstGeom>
          <a:noFill/>
        </p:spPr>
        <p:txBody>
          <a:bodyPr wrap="none" rtlCol="0">
            <a:spAutoFit/>
          </a:bodyPr>
          <a:lstStyle/>
          <a:p>
            <a:r>
              <a:rPr lang="en-US" dirty="0">
                <a:solidFill>
                  <a:schemeClr val="bg1"/>
                </a:solidFill>
                <a:latin typeface="Century Gothic" charset="0"/>
                <a:ea typeface="Century Gothic" charset="0"/>
                <a:cs typeface="Century Gothic" charset="0"/>
              </a:rPr>
              <a:t>3/22/2023</a:t>
            </a:r>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286500" y="4198611"/>
            <a:ext cx="1980352" cy="1592959"/>
          </a:xfrm>
          <a:prstGeom prst="rect">
            <a:avLst/>
          </a:prstGeom>
        </p:spPr>
      </p:pic>
    </p:spTree>
    <p:extLst>
      <p:ext uri="{BB962C8B-B14F-4D97-AF65-F5344CB8AC3E}">
        <p14:creationId xmlns:p14="http://schemas.microsoft.com/office/powerpoint/2010/main" val="1843617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986367"/>
            <a:ext cx="10515600" cy="5120634"/>
          </a:xfrm>
        </p:spPr>
        <p:txBody>
          <a:bodyPr/>
          <a:lstStyle/>
          <a:p>
            <a:pPr marL="0" indent="0">
              <a:buNone/>
            </a:pPr>
            <a:r>
              <a:rPr lang="en-US" sz="2400" b="1" i="0" dirty="0">
                <a:effectLst/>
                <a:latin typeface="+mn-lt"/>
              </a:rPr>
              <a:t>Undergraduate </a:t>
            </a:r>
          </a:p>
          <a:p>
            <a:r>
              <a:rPr lang="en-US" sz="2400" b="0" i="0" dirty="0">
                <a:effectLst/>
                <a:latin typeface="+mn-lt"/>
              </a:rPr>
              <a:t>Applicants for undergraduate admission who are denied for reasons related to disciplinary/criminal history or falsification of application may appeal the denial to the Senior Vice President for Student Success and Chief Enrollment Officer within twenty (20) calendar days of the date of the denial letter</a:t>
            </a:r>
          </a:p>
          <a:p>
            <a:r>
              <a:rPr lang="en-US" sz="2400" b="0" i="0" dirty="0">
                <a:effectLst/>
                <a:latin typeface="+mn-lt"/>
              </a:rPr>
              <a:t>The decision of the Senior Vice President for Student Success and Chief Enrollment Officer is final.</a:t>
            </a:r>
          </a:p>
          <a:p>
            <a:pPr marL="0" indent="0">
              <a:buNone/>
            </a:pPr>
            <a:r>
              <a:rPr lang="en-US" sz="2400" b="1" dirty="0">
                <a:latin typeface="+mn-lt"/>
              </a:rPr>
              <a:t>Graduate </a:t>
            </a:r>
          </a:p>
          <a:p>
            <a:r>
              <a:rPr lang="en-US" sz="2400" b="0" i="0" dirty="0">
                <a:effectLst/>
                <a:latin typeface="+mn-lt"/>
              </a:rPr>
              <a:t>Applicants for graduate admission who are denied for reasons related to disciplinary/criminal history or falsification of application may appeal the denial to the Dean of the Graduate School within twenty (20) calendar days of the date of the denial letter. </a:t>
            </a:r>
          </a:p>
          <a:p>
            <a:r>
              <a:rPr lang="en-US" sz="2400" b="0" i="0" dirty="0">
                <a:effectLst/>
                <a:latin typeface="+mn-lt"/>
              </a:rPr>
              <a:t>The decision of the Dean of the Graduate School is final.</a:t>
            </a:r>
            <a:endParaRPr lang="en-US" sz="2400" dirty="0">
              <a:latin typeface="+mn-lt"/>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p:txBody>
          <a:bodyPr>
            <a:normAutofit/>
          </a:bodyPr>
          <a:lstStyle/>
          <a:p>
            <a:r>
              <a:rPr lang="en-US" sz="2800" b="1" i="0" u="none" strike="noStrike" baseline="0" dirty="0">
                <a:latin typeface="+mn-lt"/>
              </a:rPr>
              <a:t>Appeal Options</a:t>
            </a:r>
            <a:endParaRPr lang="en-US" sz="4000" b="1" dirty="0">
              <a:latin typeface="+mn-lt"/>
            </a:endParaRPr>
          </a:p>
        </p:txBody>
      </p:sp>
    </p:spTree>
    <p:extLst>
      <p:ext uri="{BB962C8B-B14F-4D97-AF65-F5344CB8AC3E}">
        <p14:creationId xmlns:p14="http://schemas.microsoft.com/office/powerpoint/2010/main" val="1832162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986367"/>
            <a:ext cx="10515600" cy="5120634"/>
          </a:xfrm>
        </p:spPr>
        <p:txBody>
          <a:bodyPr/>
          <a:lstStyle/>
          <a:p>
            <a:pPr marL="0" indent="0" algn="ctr">
              <a:buNone/>
            </a:pPr>
            <a:endParaRPr lang="en-US" sz="2400" dirty="0">
              <a:latin typeface="+mn-lt"/>
            </a:endParaRPr>
          </a:p>
          <a:p>
            <a:pPr marL="0" indent="0" algn="ctr">
              <a:buNone/>
            </a:pPr>
            <a:endParaRPr lang="en-US" sz="2400" dirty="0">
              <a:latin typeface="+mn-lt"/>
            </a:endParaRPr>
          </a:p>
          <a:p>
            <a:pPr marL="0" indent="0" algn="ctr">
              <a:buNone/>
            </a:pPr>
            <a:endParaRPr lang="en-US" sz="2400" dirty="0">
              <a:latin typeface="+mn-lt"/>
            </a:endParaRPr>
          </a:p>
          <a:p>
            <a:pPr marL="0" indent="0" algn="ctr">
              <a:buNone/>
            </a:pPr>
            <a:r>
              <a:rPr lang="en-US" sz="4800" b="1" dirty="0">
                <a:latin typeface="+mn-lt"/>
              </a:rPr>
              <a:t>Thank you</a:t>
            </a:r>
          </a:p>
          <a:p>
            <a:pPr marL="0" indent="0" algn="ctr">
              <a:buNone/>
            </a:pPr>
            <a:endParaRPr lang="en-US" sz="2400" dirty="0">
              <a:latin typeface="+mn-lt"/>
            </a:endParaRPr>
          </a:p>
          <a:p>
            <a:pPr marL="0" indent="0" algn="ctr">
              <a:buNone/>
            </a:pPr>
            <a:r>
              <a:rPr lang="en-US" sz="2400" b="1" dirty="0">
                <a:latin typeface="+mn-lt"/>
              </a:rPr>
              <a:t>Contact Information:</a:t>
            </a:r>
          </a:p>
          <a:p>
            <a:pPr marL="0" indent="0" algn="ctr">
              <a:buNone/>
            </a:pPr>
            <a:r>
              <a:rPr lang="en-US" sz="2400" dirty="0">
                <a:latin typeface="+mn-lt"/>
              </a:rPr>
              <a:t>Scott Burke </a:t>
            </a:r>
          </a:p>
          <a:p>
            <a:pPr marL="0" indent="0" algn="ctr">
              <a:buNone/>
            </a:pPr>
            <a:r>
              <a:rPr lang="en-US" sz="2400" dirty="0">
                <a:latin typeface="+mn-lt"/>
              </a:rPr>
              <a:t>404 413-2088</a:t>
            </a:r>
          </a:p>
          <a:p>
            <a:pPr marL="0" indent="0" algn="ctr">
              <a:buNone/>
            </a:pPr>
            <a:r>
              <a:rPr lang="en-US" sz="2400" dirty="0">
                <a:latin typeface="+mn-lt"/>
              </a:rPr>
              <a:t>sburke@gsu.edu </a:t>
            </a:r>
          </a:p>
        </p:txBody>
      </p:sp>
    </p:spTree>
    <p:extLst>
      <p:ext uri="{BB962C8B-B14F-4D97-AF65-F5344CB8AC3E}">
        <p14:creationId xmlns:p14="http://schemas.microsoft.com/office/powerpoint/2010/main" val="1963914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p:txBody>
          <a:bodyPr/>
          <a:lstStyle/>
          <a:p>
            <a:pPr algn="l"/>
            <a:endParaRPr lang="en-US" b="0" i="0" u="none" strike="noStrike" baseline="0" dirty="0">
              <a:latin typeface="+mn-lt"/>
            </a:endParaRPr>
          </a:p>
          <a:p>
            <a:pPr algn="l"/>
            <a:r>
              <a:rPr lang="en-US" b="0" i="0" u="none" strike="noStrike" baseline="0" dirty="0">
                <a:latin typeface="+mn-lt"/>
              </a:rPr>
              <a:t>Applicants who respond “yes” to any of the </a:t>
            </a:r>
            <a:r>
              <a:rPr lang="en-US" b="1" i="0" u="none" strike="noStrike" baseline="0" dirty="0">
                <a:latin typeface="+mn-lt"/>
              </a:rPr>
              <a:t>Admissions Background Questions</a:t>
            </a:r>
            <a:r>
              <a:rPr lang="en-US" b="0" i="0" u="none" strike="noStrike" baseline="0" dirty="0">
                <a:latin typeface="+mn-lt"/>
              </a:rPr>
              <a:t> of the application are reviewed for admissibility</a:t>
            </a:r>
          </a:p>
          <a:p>
            <a:pPr algn="l"/>
            <a:endParaRPr lang="en-US" b="0" i="0" u="none" strike="noStrike" baseline="0" dirty="0">
              <a:latin typeface="+mn-lt"/>
            </a:endParaRPr>
          </a:p>
          <a:p>
            <a:pPr algn="l"/>
            <a:r>
              <a:rPr lang="en-US" b="0" i="0" u="none" strike="noStrike" baseline="0" dirty="0">
                <a:latin typeface="+mn-lt"/>
              </a:rPr>
              <a:t>Only admissible applicants complete the ABR process</a:t>
            </a:r>
          </a:p>
          <a:p>
            <a:pPr algn="l"/>
            <a:endParaRPr lang="en-US" b="0" i="0" u="none" strike="noStrike" baseline="0" dirty="0">
              <a:latin typeface="+mn-lt"/>
            </a:endParaRPr>
          </a:p>
          <a:p>
            <a:pPr algn="l"/>
            <a:r>
              <a:rPr lang="en-US" b="0" i="0" u="none" strike="noStrike" baseline="0" dirty="0">
                <a:latin typeface="+mn-lt"/>
              </a:rPr>
              <a:t>The determination of whether the applicant is reviewed by the ABR committee is based on the severity and nature of the reported information, and the level of threat to the campus</a:t>
            </a:r>
            <a:endParaRPr lang="en-US" sz="4000" dirty="0">
              <a:latin typeface="+mn-lt"/>
            </a:endParaRPr>
          </a:p>
          <a:p>
            <a:endParaRPr lang="en-US" dirty="0"/>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a:xfrm>
            <a:off x="505862" y="135041"/>
            <a:ext cx="10515600" cy="757057"/>
          </a:xfrm>
        </p:spPr>
        <p:txBody>
          <a:bodyPr>
            <a:noAutofit/>
          </a:bodyPr>
          <a:lstStyle/>
          <a:p>
            <a:r>
              <a:rPr lang="en-US" sz="2800" b="1" i="0" u="none" strike="noStrike" baseline="0" dirty="0">
                <a:latin typeface="Calibri" panose="020F0502020204030204" pitchFamily="34" charset="0"/>
              </a:rPr>
              <a:t>Review by the Office of Undergraduate Admissions </a:t>
            </a:r>
            <a:br>
              <a:rPr lang="en-US" sz="2800" b="1" i="0" u="none" strike="noStrike" baseline="0" dirty="0">
                <a:latin typeface="Calibri" panose="020F0502020204030204" pitchFamily="34" charset="0"/>
              </a:rPr>
            </a:br>
            <a:r>
              <a:rPr lang="en-US" sz="2800" b="1" i="0" u="none" strike="noStrike" baseline="0" dirty="0">
                <a:latin typeface="Calibri" panose="020F0502020204030204" pitchFamily="34" charset="0"/>
              </a:rPr>
              <a:t>and Graduate School</a:t>
            </a:r>
            <a:endParaRPr lang="en-US" sz="2800" b="1" dirty="0"/>
          </a:p>
        </p:txBody>
      </p:sp>
    </p:spTree>
    <p:extLst>
      <p:ext uri="{BB962C8B-B14F-4D97-AF65-F5344CB8AC3E}">
        <p14:creationId xmlns:p14="http://schemas.microsoft.com/office/powerpoint/2010/main" val="199205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1094311"/>
            <a:ext cx="10515600" cy="4351338"/>
          </a:xfrm>
        </p:spPr>
        <p:txBody>
          <a:bodyPr/>
          <a:lstStyle/>
          <a:p>
            <a:pPr algn="l"/>
            <a:endParaRPr lang="en-US" b="0" i="0" u="none" strike="noStrike" baseline="0" dirty="0">
              <a:latin typeface="+mn-lt"/>
            </a:endParaRPr>
          </a:p>
          <a:p>
            <a:pPr algn="l"/>
            <a:r>
              <a:rPr lang="en-US" b="0" i="0" u="none" strike="noStrike" baseline="0" dirty="0">
                <a:latin typeface="+mn-lt"/>
              </a:rPr>
              <a:t>Planning Group was convened in 2008 by the Chair of Admissions and Standards </a:t>
            </a:r>
            <a:r>
              <a:rPr lang="en-US" dirty="0">
                <a:effectLst/>
                <a:latin typeface="+mn-lt"/>
                <a:ea typeface="Times New Roman" panose="02020603050405020304" pitchFamily="18" charset="0"/>
              </a:rPr>
              <a:t>a subcommittee of University Senate</a:t>
            </a:r>
            <a:endParaRPr lang="en-US" b="0" i="0" u="none" strike="noStrike" baseline="0" dirty="0">
              <a:latin typeface="+mn-lt"/>
            </a:endParaRPr>
          </a:p>
          <a:p>
            <a:pPr algn="l"/>
            <a:endParaRPr lang="en-US" b="0" i="0" u="none" strike="noStrike" baseline="0" dirty="0">
              <a:latin typeface="+mn-lt"/>
            </a:endParaRPr>
          </a:p>
          <a:p>
            <a:pPr algn="l"/>
            <a:r>
              <a:rPr lang="en-US" b="0" i="0" u="none" strike="noStrike" baseline="0" dirty="0">
                <a:latin typeface="+mn-lt"/>
              </a:rPr>
              <a:t>Planning Process included various Administrative Offices</a:t>
            </a:r>
          </a:p>
          <a:p>
            <a:pPr marL="0" indent="0" algn="l">
              <a:buNone/>
            </a:pPr>
            <a:endParaRPr lang="en-US" b="0" i="0" u="none" strike="noStrike" baseline="0" dirty="0">
              <a:latin typeface="+mn-lt"/>
            </a:endParaRPr>
          </a:p>
          <a:p>
            <a:pPr algn="l"/>
            <a:r>
              <a:rPr lang="en-US" b="0" i="0" u="none" strike="noStrike" baseline="0" dirty="0">
                <a:latin typeface="+mn-lt"/>
              </a:rPr>
              <a:t>Committee members include </a:t>
            </a:r>
            <a:r>
              <a:rPr lang="en-US" dirty="0">
                <a:latin typeface="+mn-lt"/>
              </a:rPr>
              <a:t>a representative</a:t>
            </a:r>
            <a:r>
              <a:rPr lang="en-US" b="0" i="0" u="none" strike="noStrike" baseline="0" dirty="0">
                <a:latin typeface="+mn-lt"/>
              </a:rPr>
              <a:t> from the Registrar’s Office, Office of Admissions, Office of Legal Affairs, Office of the Dean of Students</a:t>
            </a:r>
            <a:endParaRPr lang="en-US" dirty="0">
              <a:latin typeface="+mn-lt"/>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a:xfrm>
            <a:off x="360390" y="230418"/>
            <a:ext cx="10515600" cy="620867"/>
          </a:xfrm>
        </p:spPr>
        <p:txBody>
          <a:bodyPr>
            <a:normAutofit/>
          </a:bodyPr>
          <a:lstStyle/>
          <a:p>
            <a:r>
              <a:rPr lang="en-US" sz="2800" b="1" i="0" u="none" strike="noStrike" baseline="0" dirty="0">
                <a:latin typeface="+mn-lt"/>
              </a:rPr>
              <a:t>Admissions Background Review Committee</a:t>
            </a:r>
            <a:endParaRPr lang="en-US" sz="2800" b="1" dirty="0">
              <a:latin typeface="+mn-lt"/>
            </a:endParaRPr>
          </a:p>
        </p:txBody>
      </p:sp>
    </p:spTree>
    <p:extLst>
      <p:ext uri="{BB962C8B-B14F-4D97-AF65-F5344CB8AC3E}">
        <p14:creationId xmlns:p14="http://schemas.microsoft.com/office/powerpoint/2010/main" val="240201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946822"/>
            <a:ext cx="10515600" cy="5663328"/>
          </a:xfrm>
        </p:spPr>
        <p:txBody>
          <a:bodyPr/>
          <a:lstStyle/>
          <a:p>
            <a:pPr algn="l"/>
            <a:endParaRPr lang="en-US" b="0" i="0" u="none" strike="noStrike" baseline="0" dirty="0">
              <a:latin typeface="Calibri (body)"/>
            </a:endParaRPr>
          </a:p>
          <a:p>
            <a:pPr algn="l"/>
            <a:r>
              <a:rPr lang="en-US" b="0" i="0" u="none" strike="noStrike" baseline="0" dirty="0">
                <a:latin typeface="Calibri (body)"/>
              </a:rPr>
              <a:t>Admission Background Review Matrix: developed March 2022, enacted April 2022</a:t>
            </a:r>
          </a:p>
          <a:p>
            <a:pPr algn="l"/>
            <a:endParaRPr lang="en-US" b="0" i="0" u="none" strike="noStrike" baseline="0" dirty="0">
              <a:latin typeface="Calibri (body)"/>
            </a:endParaRPr>
          </a:p>
          <a:p>
            <a:pPr algn="l"/>
            <a:r>
              <a:rPr lang="en-US" b="0" i="0" u="none" strike="noStrike" baseline="0" dirty="0">
                <a:latin typeface="Calibri (body)"/>
              </a:rPr>
              <a:t>Before March 2022; everyone answering “yes” to a question was reviewed.</a:t>
            </a:r>
          </a:p>
          <a:p>
            <a:pPr algn="l"/>
            <a:endParaRPr lang="en-US" b="0" i="0" u="none" strike="noStrike" baseline="0" dirty="0">
              <a:latin typeface="Calibri (body)"/>
            </a:endParaRPr>
          </a:p>
          <a:p>
            <a:pPr algn="l"/>
            <a:r>
              <a:rPr lang="en-US" b="0" i="0" u="none" strike="noStrike" baseline="0" dirty="0">
                <a:latin typeface="Calibri (body)"/>
              </a:rPr>
              <a:t>Instances for an ABR referral include:</a:t>
            </a:r>
          </a:p>
          <a:p>
            <a:pPr lvl="1"/>
            <a:r>
              <a:rPr lang="en-US" sz="2000" b="0" i="0" u="none" strike="noStrike" baseline="0" dirty="0">
                <a:latin typeface="Calibri (body)"/>
              </a:rPr>
              <a:t>Drug Distribution</a:t>
            </a:r>
          </a:p>
          <a:p>
            <a:pPr lvl="1"/>
            <a:r>
              <a:rPr lang="en-US" sz="2000" b="0" i="0" u="none" strike="noStrike" baseline="0" dirty="0">
                <a:latin typeface="Calibri (body)"/>
              </a:rPr>
              <a:t>Assault with Deadly Weapons</a:t>
            </a:r>
          </a:p>
          <a:p>
            <a:pPr lvl="1"/>
            <a:r>
              <a:rPr lang="en-US" sz="2000" b="0" i="0" u="none" strike="noStrike" baseline="0" dirty="0">
                <a:latin typeface="Calibri (body)"/>
              </a:rPr>
              <a:t>Felony Charges</a:t>
            </a:r>
          </a:p>
          <a:p>
            <a:pPr lvl="1"/>
            <a:r>
              <a:rPr lang="en-US" sz="2000" b="0" i="0" u="none" strike="noStrike" baseline="0" dirty="0">
                <a:latin typeface="Calibri (body)"/>
              </a:rPr>
              <a:t>Sexual Misconduct</a:t>
            </a:r>
          </a:p>
          <a:p>
            <a:pPr lvl="1"/>
            <a:r>
              <a:rPr lang="en-US" sz="2000" b="0" i="0" u="none" strike="noStrike" baseline="0" dirty="0">
                <a:latin typeface="Calibri (body)"/>
              </a:rPr>
              <a:t>Pending disciplinary/ academic proceeding</a:t>
            </a:r>
            <a:endParaRPr lang="en-US" sz="3600" dirty="0">
              <a:latin typeface="Calibri (body)"/>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a:xfrm>
            <a:off x="505862" y="313546"/>
            <a:ext cx="10515600" cy="620867"/>
          </a:xfrm>
        </p:spPr>
        <p:txBody>
          <a:bodyPr>
            <a:normAutofit/>
          </a:bodyPr>
          <a:lstStyle/>
          <a:p>
            <a:r>
              <a:rPr lang="en-US" sz="2800" b="1" i="0" u="none" strike="noStrike" baseline="0" dirty="0">
                <a:latin typeface="+mn-lt"/>
              </a:rPr>
              <a:t>ABR Committee Review Referrals</a:t>
            </a:r>
            <a:endParaRPr lang="en-US" sz="6000" b="1" dirty="0">
              <a:latin typeface="+mn-lt"/>
            </a:endParaRPr>
          </a:p>
        </p:txBody>
      </p:sp>
    </p:spTree>
    <p:extLst>
      <p:ext uri="{BB962C8B-B14F-4D97-AF65-F5344CB8AC3E}">
        <p14:creationId xmlns:p14="http://schemas.microsoft.com/office/powerpoint/2010/main" val="2298125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p:txBody>
          <a:bodyPr/>
          <a:lstStyle/>
          <a:p>
            <a:r>
              <a:rPr lang="en-US" b="0" i="0" u="none" strike="noStrike" baseline="0" dirty="0">
                <a:latin typeface="+mn-lt"/>
              </a:rPr>
              <a:t>Process improvement was needed too many cases wer</a:t>
            </a:r>
            <a:r>
              <a:rPr lang="en-US" dirty="0">
                <a:latin typeface="+mn-lt"/>
              </a:rPr>
              <a:t>e being sent to the ABR Committee </a:t>
            </a:r>
          </a:p>
          <a:p>
            <a:endParaRPr lang="en-US" b="0" i="0" u="none" strike="noStrike" baseline="0" dirty="0">
              <a:latin typeface="+mn-lt"/>
            </a:endParaRPr>
          </a:p>
          <a:p>
            <a:r>
              <a:rPr lang="en-US" dirty="0">
                <a:latin typeface="+mn-lt"/>
              </a:rPr>
              <a:t>Longitudinal data informed our decision-making process  </a:t>
            </a:r>
          </a:p>
          <a:p>
            <a:endParaRPr lang="en-US" b="0" i="0" u="none" strike="noStrike" baseline="0" dirty="0">
              <a:latin typeface="+mn-lt"/>
            </a:endParaRPr>
          </a:p>
          <a:p>
            <a:pPr marL="0" indent="0">
              <a:buNone/>
            </a:pPr>
            <a:r>
              <a:rPr lang="en-US" dirty="0">
                <a:latin typeface="+mn-lt"/>
              </a:rPr>
              <a:t>Goals </a:t>
            </a:r>
            <a:endParaRPr lang="en-US" b="0" i="0" u="none" strike="noStrike" baseline="0" dirty="0">
              <a:latin typeface="+mn-lt"/>
            </a:endParaRPr>
          </a:p>
          <a:p>
            <a:r>
              <a:rPr lang="en-US" b="0" i="0" u="none" strike="noStrike" baseline="0" dirty="0">
                <a:latin typeface="+mn-lt"/>
              </a:rPr>
              <a:t>Expedit</a:t>
            </a:r>
            <a:r>
              <a:rPr lang="en-US" dirty="0">
                <a:latin typeface="+mn-lt"/>
              </a:rPr>
              <a:t>e </a:t>
            </a:r>
            <a:r>
              <a:rPr lang="en-US" b="0" i="0" u="none" strike="noStrike" baseline="0" dirty="0">
                <a:latin typeface="+mn-lt"/>
              </a:rPr>
              <a:t>the process for our applicants </a:t>
            </a:r>
          </a:p>
          <a:p>
            <a:endParaRPr lang="en-US" dirty="0">
              <a:latin typeface="+mn-lt"/>
            </a:endParaRPr>
          </a:p>
          <a:p>
            <a:r>
              <a:rPr lang="en-US" b="0" i="0" u="none" strike="noStrike" baseline="0" dirty="0">
                <a:latin typeface="+mn-lt"/>
              </a:rPr>
              <a:t>Improve transparency </a:t>
            </a:r>
            <a:endParaRPr lang="en-US" dirty="0">
              <a:latin typeface="+mn-lt"/>
            </a:endParaRPr>
          </a:p>
          <a:p>
            <a:pPr algn="l"/>
            <a:endParaRPr lang="en-US" b="0" i="0" u="none" strike="noStrike" baseline="0" dirty="0">
              <a:latin typeface="+mn-lt"/>
            </a:endParaRPr>
          </a:p>
          <a:p>
            <a:pPr marL="0" indent="0" algn="l">
              <a:buNone/>
            </a:pPr>
            <a:endParaRPr lang="en-US" b="0" i="0" u="none" strike="noStrike" baseline="0" dirty="0">
              <a:latin typeface="+mn-lt"/>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a:xfrm>
            <a:off x="391562" y="194460"/>
            <a:ext cx="10515600" cy="757057"/>
          </a:xfrm>
        </p:spPr>
        <p:txBody>
          <a:bodyPr>
            <a:noAutofit/>
          </a:bodyPr>
          <a:lstStyle/>
          <a:p>
            <a:r>
              <a:rPr lang="en-US" sz="2800" b="1" i="0" u="none" strike="noStrike" baseline="0" dirty="0">
                <a:latin typeface="Calibri" panose="020F0502020204030204" pitchFamily="34" charset="0"/>
              </a:rPr>
              <a:t>Differentiated Review Process</a:t>
            </a:r>
            <a:endParaRPr lang="en-US" sz="2800" b="1" dirty="0"/>
          </a:p>
        </p:txBody>
      </p:sp>
    </p:spTree>
    <p:extLst>
      <p:ext uri="{BB962C8B-B14F-4D97-AF65-F5344CB8AC3E}">
        <p14:creationId xmlns:p14="http://schemas.microsoft.com/office/powerpoint/2010/main" val="1642354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E3FEE9F-8B88-8D85-D11E-8E4912CB7E18}"/>
              </a:ext>
            </a:extLst>
          </p:cNvPr>
          <p:cNvGraphicFramePr>
            <a:graphicFrameLocks noGrp="1"/>
          </p:cNvGraphicFramePr>
          <p:nvPr>
            <p:ph idx="1"/>
            <p:extLst>
              <p:ext uri="{D42A27DB-BD31-4B8C-83A1-F6EECF244321}">
                <p14:modId xmlns:p14="http://schemas.microsoft.com/office/powerpoint/2010/main" val="3866363307"/>
              </p:ext>
            </p:extLst>
          </p:nvPr>
        </p:nvGraphicFramePr>
        <p:xfrm>
          <a:off x="838200" y="1808108"/>
          <a:ext cx="10515600" cy="292608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518620191"/>
                    </a:ext>
                  </a:extLst>
                </a:gridCol>
                <a:gridCol w="5257800">
                  <a:extLst>
                    <a:ext uri="{9D8B030D-6E8A-4147-A177-3AD203B41FA5}">
                      <a16:colId xmlns:a16="http://schemas.microsoft.com/office/drawing/2014/main" val="3013805835"/>
                    </a:ext>
                  </a:extLst>
                </a:gridCol>
              </a:tblGrid>
              <a:tr h="335335">
                <a:tc>
                  <a:txBody>
                    <a:bodyPr/>
                    <a:lstStyle/>
                    <a:p>
                      <a:pPr algn="ctr"/>
                      <a:r>
                        <a:rPr lang="en-US" sz="2000" b="0" i="0" u="none" strike="noStrike" kern="1200" baseline="0" dirty="0">
                          <a:solidFill>
                            <a:schemeClr val="lt1"/>
                          </a:solidFill>
                          <a:latin typeface="+mn-lt"/>
                          <a:ea typeface="+mn-ea"/>
                          <a:cs typeface="+mn-cs"/>
                        </a:rPr>
                        <a:t>Offices of Admission</a:t>
                      </a:r>
                    </a:p>
                    <a:p>
                      <a:pPr algn="ctr"/>
                      <a:r>
                        <a:rPr lang="en-US" sz="2000" b="0" i="0" u="none" strike="noStrike" kern="1200" baseline="0" dirty="0">
                          <a:solidFill>
                            <a:schemeClr val="lt1"/>
                          </a:solidFill>
                          <a:latin typeface="+mn-lt"/>
                          <a:ea typeface="+mn-ea"/>
                          <a:cs typeface="+mn-cs"/>
                        </a:rPr>
                        <a:t>Undergraduate and Graduate</a:t>
                      </a:r>
                      <a:endParaRPr lang="en-US" sz="2000" dirty="0"/>
                    </a:p>
                  </a:txBody>
                  <a:tcPr/>
                </a:tc>
                <a:tc>
                  <a:txBody>
                    <a:bodyPr/>
                    <a:lstStyle/>
                    <a:p>
                      <a:pPr algn="ctr"/>
                      <a:r>
                        <a:rPr lang="en-US" sz="2000" b="0" i="0" u="none" strike="noStrike" kern="1200" baseline="0" dirty="0">
                          <a:solidFill>
                            <a:schemeClr val="bg1"/>
                          </a:solidFill>
                          <a:latin typeface="+mn-lt"/>
                          <a:ea typeface="+mn-ea"/>
                          <a:cs typeface="+mn-cs"/>
                        </a:rPr>
                        <a:t>Admissions Background Review Committee</a:t>
                      </a:r>
                      <a:endParaRPr lang="en-US" sz="2000" dirty="0">
                        <a:solidFill>
                          <a:schemeClr val="bg1"/>
                        </a:solidFill>
                      </a:endParaRPr>
                    </a:p>
                  </a:txBody>
                  <a:tcPr/>
                </a:tc>
                <a:extLst>
                  <a:ext uri="{0D108BD9-81ED-4DB2-BD59-A6C34878D82A}">
                    <a16:rowId xmlns:a16="http://schemas.microsoft.com/office/drawing/2014/main" val="3800719262"/>
                  </a:ext>
                </a:extLst>
              </a:tr>
              <a:tr h="370840">
                <a:tc>
                  <a:txBody>
                    <a:bodyPr/>
                    <a:lstStyle/>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DUI</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Drug use</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Good Standing (except incidents of sexual</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misconduct)</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Theft</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Shoplifting</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Non felony charges</a:t>
                      </a:r>
                      <a:endParaRPr lang="en-US" sz="2000" dirty="0">
                        <a:solidFill>
                          <a:srgbClr val="0539A6"/>
                        </a:solidFill>
                      </a:endParaRPr>
                    </a:p>
                  </a:txBody>
                  <a:tcPr/>
                </a:tc>
                <a:tc>
                  <a:txBody>
                    <a:bodyPr/>
                    <a:lstStyle/>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Drug Distribution</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Assault with Deadly Weapons</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Felony Charges</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Sexual Misconduct</a:t>
                      </a:r>
                    </a:p>
                    <a:p>
                      <a:pPr marL="285750" indent="-285750">
                        <a:buFont typeface="Arial" panose="020B0604020202020204" pitchFamily="34" charset="0"/>
                        <a:buChar char="•"/>
                      </a:pPr>
                      <a:r>
                        <a:rPr lang="en-US" sz="2000" b="0" i="0" u="none" strike="noStrike" kern="1200" baseline="0" dirty="0">
                          <a:solidFill>
                            <a:srgbClr val="0539A6"/>
                          </a:solidFill>
                          <a:latin typeface="+mn-lt"/>
                          <a:ea typeface="+mn-ea"/>
                          <a:cs typeface="+mn-cs"/>
                        </a:rPr>
                        <a:t>Pending disciplinary/ academic proceeding</a:t>
                      </a:r>
                      <a:endParaRPr lang="en-US" sz="2000" dirty="0">
                        <a:solidFill>
                          <a:srgbClr val="0539A6"/>
                        </a:solidFill>
                      </a:endParaRPr>
                    </a:p>
                  </a:txBody>
                  <a:tcPr/>
                </a:tc>
                <a:extLst>
                  <a:ext uri="{0D108BD9-81ED-4DB2-BD59-A6C34878D82A}">
                    <a16:rowId xmlns:a16="http://schemas.microsoft.com/office/drawing/2014/main" val="1030573938"/>
                  </a:ext>
                </a:extLst>
              </a:tr>
            </a:tbl>
          </a:graphicData>
        </a:graphic>
      </p:graphicFrame>
      <p:sp>
        <p:nvSpPr>
          <p:cNvPr id="3" name="Title 2">
            <a:extLst>
              <a:ext uri="{FF2B5EF4-FFF2-40B4-BE49-F238E27FC236}">
                <a16:creationId xmlns:a16="http://schemas.microsoft.com/office/drawing/2014/main" id="{2F1EDAD4-C999-9F48-B58F-E5D55E39461B}"/>
              </a:ext>
            </a:extLst>
          </p:cNvPr>
          <p:cNvSpPr>
            <a:spLocks noGrp="1"/>
          </p:cNvSpPr>
          <p:nvPr>
            <p:ph type="title"/>
          </p:nvPr>
        </p:nvSpPr>
        <p:spPr/>
        <p:txBody>
          <a:bodyPr>
            <a:normAutofit/>
          </a:bodyPr>
          <a:lstStyle/>
          <a:p>
            <a:r>
              <a:rPr lang="en-US" sz="2800" b="1" i="0" u="none" strike="noStrike" baseline="0" dirty="0">
                <a:latin typeface="Calibri-Bold"/>
              </a:rPr>
              <a:t>Admissions Background Review Matrix</a:t>
            </a:r>
            <a:endParaRPr lang="en-US" sz="4400" dirty="0"/>
          </a:p>
        </p:txBody>
      </p:sp>
    </p:spTree>
    <p:extLst>
      <p:ext uri="{BB962C8B-B14F-4D97-AF65-F5344CB8AC3E}">
        <p14:creationId xmlns:p14="http://schemas.microsoft.com/office/powerpoint/2010/main" val="780904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1094312"/>
            <a:ext cx="10515600" cy="4989310"/>
          </a:xfrm>
        </p:spPr>
        <p:txBody>
          <a:bodyPr/>
          <a:lstStyle/>
          <a:p>
            <a:pPr algn="l"/>
            <a:endParaRPr lang="en-US" b="0" i="0" u="none" strike="noStrike" baseline="0" dirty="0">
              <a:latin typeface="+mn-lt"/>
            </a:endParaRPr>
          </a:p>
          <a:p>
            <a:pPr algn="l"/>
            <a:r>
              <a:rPr lang="en-US" b="0" i="0" u="none" strike="noStrike" baseline="0" dirty="0">
                <a:latin typeface="+mn-lt"/>
              </a:rPr>
              <a:t>Personal statement required from all applicants</a:t>
            </a:r>
            <a:endParaRPr lang="en-US" dirty="0">
              <a:latin typeface="+mn-lt"/>
            </a:endParaRPr>
          </a:p>
          <a:p>
            <a:pPr marL="0" indent="0" algn="l">
              <a:buNone/>
            </a:pPr>
            <a:endParaRPr lang="en-US" dirty="0">
              <a:effectLst/>
              <a:latin typeface="+mn-lt"/>
              <a:ea typeface="Times New Roman" panose="02020603050405020304" pitchFamily="18" charset="0"/>
              <a:cs typeface="Times New Roman" panose="02020603050405020304" pitchFamily="18" charset="0"/>
            </a:endParaRPr>
          </a:p>
          <a:p>
            <a:pPr algn="l"/>
            <a:r>
              <a:rPr lang="en-US" dirty="0">
                <a:effectLst/>
                <a:latin typeface="+mn-lt"/>
                <a:ea typeface="Times New Roman" panose="02020603050405020304" pitchFamily="18" charset="0"/>
                <a:cs typeface="Times New Roman" panose="02020603050405020304" pitchFamily="18" charset="0"/>
              </a:rPr>
              <a:t>Criminal background check performed for violations of the law</a:t>
            </a:r>
            <a:endParaRPr lang="en-US" dirty="0">
              <a:effectLst/>
              <a:latin typeface="+mn-lt"/>
              <a:ea typeface="Calibri" panose="020F0502020204030204" pitchFamily="34" charset="0"/>
              <a:cs typeface="Times New Roman" panose="02020603050405020304" pitchFamily="18" charset="0"/>
            </a:endParaRPr>
          </a:p>
          <a:p>
            <a:pPr lvl="1"/>
            <a:r>
              <a:rPr lang="en-US" sz="2800" b="0" i="0" u="none" strike="noStrike" baseline="0" dirty="0">
                <a:latin typeface="+mn-lt"/>
              </a:rPr>
              <a:t>If in Georgia – is handled by the GSU Police department at no cost</a:t>
            </a:r>
          </a:p>
          <a:p>
            <a:pPr lvl="1"/>
            <a:r>
              <a:rPr lang="en-US" sz="2800" b="0" i="0" u="none" strike="noStrike" baseline="0" dirty="0">
                <a:latin typeface="+mn-lt"/>
              </a:rPr>
              <a:t>Out-of-State - is requested through </a:t>
            </a:r>
            <a:r>
              <a:rPr lang="en-US" sz="2800" b="0" i="0" u="none" strike="noStrike" baseline="0" dirty="0" err="1">
                <a:latin typeface="+mn-lt"/>
              </a:rPr>
              <a:t>PreCheck</a:t>
            </a:r>
            <a:r>
              <a:rPr lang="en-US" sz="2800" b="0" i="0" u="none" strike="noStrike" baseline="0" dirty="0">
                <a:latin typeface="+mn-lt"/>
              </a:rPr>
              <a:t>, a background screening company (cost)</a:t>
            </a:r>
          </a:p>
          <a:p>
            <a:pPr marL="457200" lvl="1" indent="0">
              <a:buNone/>
            </a:pPr>
            <a:endParaRPr lang="en-US" sz="2800" b="0" i="0" u="none" strike="noStrike" baseline="0" dirty="0">
              <a:latin typeface="+mn-lt"/>
            </a:endParaRPr>
          </a:p>
          <a:p>
            <a:r>
              <a:rPr lang="en-US" b="0" i="0" u="none" strike="noStrike" baseline="0" dirty="0">
                <a:latin typeface="+mn-lt"/>
              </a:rPr>
              <a:t>FERPA Release </a:t>
            </a:r>
            <a:r>
              <a:rPr lang="en-US" dirty="0">
                <a:effectLst/>
                <a:latin typeface="+mn-lt"/>
                <a:ea typeface="Times New Roman" panose="02020603050405020304" pitchFamily="18" charset="0"/>
              </a:rPr>
              <a:t>and Request for Records for violations from high school </a:t>
            </a:r>
            <a:r>
              <a:rPr lang="en-US" dirty="0">
                <a:latin typeface="+mn-lt"/>
                <a:ea typeface="Times New Roman" panose="02020603050405020304" pitchFamily="18" charset="0"/>
              </a:rPr>
              <a:t>or post secondary </a:t>
            </a:r>
            <a:r>
              <a:rPr lang="en-US" dirty="0">
                <a:effectLst/>
                <a:latin typeface="+mn-lt"/>
                <a:ea typeface="Times New Roman" panose="02020603050405020304" pitchFamily="18" charset="0"/>
              </a:rPr>
              <a:t>institution</a:t>
            </a:r>
            <a:endParaRPr lang="en-US" dirty="0">
              <a:latin typeface="+mn-lt"/>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p:txBody>
          <a:bodyPr>
            <a:normAutofit/>
          </a:bodyPr>
          <a:lstStyle/>
          <a:p>
            <a:r>
              <a:rPr lang="en-US" sz="2800" b="1" i="0" u="none" strike="noStrike" baseline="0" dirty="0">
                <a:latin typeface="+mn-lt"/>
              </a:rPr>
              <a:t>Nature of What is Reported determines the follow-up</a:t>
            </a:r>
            <a:endParaRPr lang="en-US" sz="2800" b="1" dirty="0">
              <a:latin typeface="+mn-lt"/>
            </a:endParaRPr>
          </a:p>
        </p:txBody>
      </p:sp>
    </p:spTree>
    <p:extLst>
      <p:ext uri="{BB962C8B-B14F-4D97-AF65-F5344CB8AC3E}">
        <p14:creationId xmlns:p14="http://schemas.microsoft.com/office/powerpoint/2010/main" val="2418713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1131483"/>
            <a:ext cx="10515600" cy="4351338"/>
          </a:xfrm>
        </p:spPr>
        <p:txBody>
          <a:bodyPr/>
          <a:lstStyle/>
          <a:p>
            <a:pPr algn="l"/>
            <a:endParaRPr lang="en-US" b="0" i="0" u="none" strike="noStrike" baseline="0" dirty="0">
              <a:latin typeface="+mn-lt"/>
            </a:endParaRPr>
          </a:p>
          <a:p>
            <a:pPr algn="l"/>
            <a:r>
              <a:rPr lang="en-US" b="0" i="0" u="none" strike="noStrike" baseline="0" dirty="0">
                <a:latin typeface="+mn-lt"/>
              </a:rPr>
              <a:t>Whether in good disciplinary standing at the time of review</a:t>
            </a:r>
          </a:p>
          <a:p>
            <a:pPr algn="l"/>
            <a:endParaRPr lang="en-US" b="0" i="0" u="none" strike="noStrike" baseline="0" dirty="0">
              <a:latin typeface="+mn-lt"/>
            </a:endParaRPr>
          </a:p>
          <a:p>
            <a:pPr algn="l"/>
            <a:r>
              <a:rPr lang="en-US" b="0" i="0" u="none" strike="noStrike" baseline="0">
                <a:latin typeface="+mn-lt"/>
              </a:rPr>
              <a:t>Factors considered include:</a:t>
            </a:r>
            <a:endParaRPr lang="en-US" b="0" i="0" u="none" strike="noStrike" baseline="0" dirty="0">
              <a:latin typeface="+mn-lt"/>
            </a:endParaRPr>
          </a:p>
          <a:p>
            <a:pPr lvl="1"/>
            <a:r>
              <a:rPr lang="en-US" sz="2800" b="0" i="0" u="none" strike="noStrike" baseline="0" dirty="0">
                <a:latin typeface="+mn-lt"/>
              </a:rPr>
              <a:t>Severity and nature of the offenses</a:t>
            </a:r>
          </a:p>
          <a:p>
            <a:pPr lvl="1"/>
            <a:r>
              <a:rPr lang="en-US" sz="2800" b="0" i="0" u="none" strike="noStrike" baseline="0" dirty="0">
                <a:latin typeface="+mn-lt"/>
              </a:rPr>
              <a:t>Recidivism</a:t>
            </a:r>
          </a:p>
          <a:p>
            <a:pPr lvl="1"/>
            <a:r>
              <a:rPr lang="en-US" sz="2800" b="0" i="0" u="none" strike="noStrike" baseline="0" dirty="0">
                <a:latin typeface="+mn-lt"/>
              </a:rPr>
              <a:t>Length of time since the offenses</a:t>
            </a:r>
          </a:p>
          <a:p>
            <a:pPr lvl="1"/>
            <a:r>
              <a:rPr lang="en-US" sz="2800" b="0" i="0" u="none" strike="noStrike" baseline="0" dirty="0">
                <a:latin typeface="+mn-lt"/>
              </a:rPr>
              <a:t>Indication of rehabilitation</a:t>
            </a:r>
            <a:endParaRPr lang="en-US" sz="2800" dirty="0">
              <a:latin typeface="+mn-lt"/>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p:txBody>
          <a:bodyPr>
            <a:normAutofit/>
          </a:bodyPr>
          <a:lstStyle/>
          <a:p>
            <a:r>
              <a:rPr lang="en-US" sz="2800" b="1" i="0" u="none" strike="noStrike" baseline="0" dirty="0">
                <a:latin typeface="+mn-lt"/>
              </a:rPr>
              <a:t>Criteria for Review</a:t>
            </a:r>
            <a:endParaRPr lang="en-US" sz="4000" b="1" dirty="0">
              <a:latin typeface="+mn-lt"/>
            </a:endParaRPr>
          </a:p>
        </p:txBody>
      </p:sp>
    </p:spTree>
    <p:extLst>
      <p:ext uri="{BB962C8B-B14F-4D97-AF65-F5344CB8AC3E}">
        <p14:creationId xmlns:p14="http://schemas.microsoft.com/office/powerpoint/2010/main" val="3671279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6888310-C5C2-C940-B14A-AAF0443E4CC7}"/>
              </a:ext>
            </a:extLst>
          </p:cNvPr>
          <p:cNvSpPr>
            <a:spLocks noGrp="1"/>
          </p:cNvSpPr>
          <p:nvPr>
            <p:ph idx="1"/>
          </p:nvPr>
        </p:nvSpPr>
        <p:spPr>
          <a:xfrm>
            <a:off x="838200" y="1057141"/>
            <a:ext cx="10515600" cy="4351338"/>
          </a:xfrm>
        </p:spPr>
        <p:txBody>
          <a:bodyPr/>
          <a:lstStyle/>
          <a:p>
            <a:pPr algn="l"/>
            <a:endParaRPr lang="en-US" sz="1800" b="0" i="0" u="none" strike="noStrike" baseline="0" dirty="0">
              <a:solidFill>
                <a:srgbClr val="000000"/>
              </a:solidFill>
              <a:latin typeface="Calibri" panose="020F0502020204030204" pitchFamily="34" charset="0"/>
            </a:endParaRPr>
          </a:p>
          <a:p>
            <a:endParaRPr lang="en-US" b="0" i="0" u="none" strike="noStrike" baseline="0" dirty="0">
              <a:latin typeface="+mn-lt"/>
            </a:endParaRPr>
          </a:p>
          <a:p>
            <a:r>
              <a:rPr lang="en-US" b="0" i="0" u="none" strike="noStrike" baseline="0" dirty="0">
                <a:latin typeface="+mn-lt"/>
              </a:rPr>
              <a:t>Admissions Office: Admissions Counselor -Disciplinary Liaison, AVP of Admissions and Housing, Director of Undergraduate Admissions. </a:t>
            </a:r>
          </a:p>
          <a:p>
            <a:endParaRPr lang="en-US" b="0" i="0" u="none" strike="noStrike" baseline="0" dirty="0">
              <a:latin typeface="+mn-lt"/>
            </a:endParaRPr>
          </a:p>
          <a:p>
            <a:r>
              <a:rPr lang="en-US" b="0" i="0" u="none" strike="noStrike" baseline="0" dirty="0">
                <a:latin typeface="+mn-lt"/>
              </a:rPr>
              <a:t>Office of the Dean of Students Office: Associate VP Student Engagement and Dean of Students, Associate Dean of Students and Senior Records Coordinator </a:t>
            </a:r>
          </a:p>
          <a:p>
            <a:endParaRPr lang="en-US" sz="1800" b="0" i="0" u="none" strike="noStrike" baseline="0" dirty="0">
              <a:solidFill>
                <a:srgbClr val="000000"/>
              </a:solidFill>
              <a:latin typeface="Calibri" panose="020F0502020204030204" pitchFamily="34" charset="0"/>
            </a:endParaRPr>
          </a:p>
        </p:txBody>
      </p:sp>
      <p:sp>
        <p:nvSpPr>
          <p:cNvPr id="3" name="Title 2">
            <a:extLst>
              <a:ext uri="{FF2B5EF4-FFF2-40B4-BE49-F238E27FC236}">
                <a16:creationId xmlns:a16="http://schemas.microsoft.com/office/drawing/2014/main" id="{2CBEDB93-A46F-2C42-B8F8-5DF4C8FA5909}"/>
              </a:ext>
            </a:extLst>
          </p:cNvPr>
          <p:cNvSpPr>
            <a:spLocks noGrp="1"/>
          </p:cNvSpPr>
          <p:nvPr>
            <p:ph type="title"/>
          </p:nvPr>
        </p:nvSpPr>
        <p:spPr>
          <a:xfrm>
            <a:off x="438954" y="135042"/>
            <a:ext cx="10515600" cy="620867"/>
          </a:xfrm>
        </p:spPr>
        <p:txBody>
          <a:bodyPr>
            <a:noAutofit/>
          </a:bodyPr>
          <a:lstStyle/>
          <a:p>
            <a:pPr algn="l"/>
            <a:r>
              <a:rPr lang="en-US" sz="2800" b="1" dirty="0">
                <a:latin typeface="Calibri" panose="020F0502020204030204" pitchFamily="34" charset="0"/>
              </a:rPr>
              <a:t>A</a:t>
            </a:r>
            <a:r>
              <a:rPr lang="en-US" sz="2800" b="1" i="0" u="none" strike="noStrike" baseline="0" dirty="0">
                <a:latin typeface="Calibri" panose="020F0502020204030204" pitchFamily="34" charset="0"/>
              </a:rPr>
              <a:t>pplicant self-disclosures</a:t>
            </a:r>
            <a:r>
              <a:rPr lang="en-US" sz="2800" b="1" dirty="0">
                <a:latin typeface="Calibri" panose="020F0502020204030204" pitchFamily="34" charset="0"/>
              </a:rPr>
              <a:t> review </a:t>
            </a:r>
            <a:endParaRPr lang="en-US" sz="2800" b="0" i="0" u="none" strike="noStrike" baseline="0" dirty="0">
              <a:latin typeface="Calibri" panose="020F0502020204030204" pitchFamily="34" charset="0"/>
            </a:endParaRPr>
          </a:p>
        </p:txBody>
      </p:sp>
    </p:spTree>
    <p:extLst>
      <p:ext uri="{BB962C8B-B14F-4D97-AF65-F5344CB8AC3E}">
        <p14:creationId xmlns:p14="http://schemas.microsoft.com/office/powerpoint/2010/main" val="1956863613"/>
      </p:ext>
    </p:extLst>
  </p:cSld>
  <p:clrMapOvr>
    <a:masterClrMapping/>
  </p:clrMapOvr>
</p:sld>
</file>

<file path=ppt/theme/theme1.xml><?xml version="1.0" encoding="utf-8"?>
<a:theme xmlns:a="http://schemas.openxmlformats.org/drawingml/2006/main" name="Office Theme">
  <a:themeElements>
    <a:clrScheme name="Custom 3">
      <a:dk1>
        <a:srgbClr val="BBE4FF"/>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defRPr dirty="0" smtClean="0">
            <a:latin typeface="Century Gothic" charset="0"/>
            <a:ea typeface="Century Gothic" charset="0"/>
            <a:cs typeface="Century Gothic" charset="0"/>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AF236491585C54E9F3038707D1AAC10" ma:contentTypeVersion="12" ma:contentTypeDescription="Create a new document." ma:contentTypeScope="" ma:versionID="3e1fafcde370c96dbe0a423cf9ae1816">
  <xsd:schema xmlns:xsd="http://www.w3.org/2001/XMLSchema" xmlns:xs="http://www.w3.org/2001/XMLSchema" xmlns:p="http://schemas.microsoft.com/office/2006/metadata/properties" xmlns:ns2="6480b7f2-c02d-4871-989e-c584889a30eb" xmlns:ns3="9192d995-0e15-433d-94ef-6d1d11d50cf0" targetNamespace="http://schemas.microsoft.com/office/2006/metadata/properties" ma:root="true" ma:fieldsID="9fb37567c3e5e529fb4e04d6ef155932" ns2:_="" ns3:_="">
    <xsd:import namespace="6480b7f2-c02d-4871-989e-c584889a30eb"/>
    <xsd:import namespace="9192d995-0e15-433d-94ef-6d1d11d50cf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0b7f2-c02d-4871-989e-c584889a30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92d995-0e15-433d-94ef-6d1d11d50cf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B6D96CD-7CF3-4F40-9F68-010AC6B36C22}">
  <ds:schemaRefs>
    <ds:schemaRef ds:uri="http://schemas.microsoft.com/sharepoint/v3/contenttype/forms"/>
  </ds:schemaRefs>
</ds:datastoreItem>
</file>

<file path=customXml/itemProps2.xml><?xml version="1.0" encoding="utf-8"?>
<ds:datastoreItem xmlns:ds="http://schemas.openxmlformats.org/officeDocument/2006/customXml" ds:itemID="{3663C2E1-ED71-48BB-B994-410AE7B0AC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0b7f2-c02d-4871-989e-c584889a30eb"/>
    <ds:schemaRef ds:uri="9192d995-0e15-433d-94ef-6d1d11d50c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2611249-CC30-440D-ACCE-8626E35E9992}">
  <ds:schemaRefs>
    <ds:schemaRef ds:uri="http://purl.org/dc/dcmitype/"/>
    <ds:schemaRef ds:uri="http://schemas.microsoft.com/office/2006/documentManagement/types"/>
    <ds:schemaRef ds:uri="http://schemas.openxmlformats.org/package/2006/metadata/core-properties"/>
    <ds:schemaRef ds:uri="http://www.w3.org/XML/1998/namespace"/>
    <ds:schemaRef ds:uri="9192d995-0e15-433d-94ef-6d1d11d50cf0"/>
    <ds:schemaRef ds:uri="http://schemas.microsoft.com/office/infopath/2007/PartnerControls"/>
    <ds:schemaRef ds:uri="http://purl.org/dc/terms/"/>
    <ds:schemaRef ds:uri="6480b7f2-c02d-4871-989e-c584889a30eb"/>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Depth</Template>
  <TotalTime>34336</TotalTime>
  <Words>941</Words>
  <Application>Microsoft Office PowerPoint</Application>
  <PresentationFormat>Widescreen</PresentationFormat>
  <Paragraphs>108</Paragraphs>
  <Slides>11</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(body)</vt:lpstr>
      <vt:lpstr>Calibri-Bold</vt:lpstr>
      <vt:lpstr>Century Gothic</vt:lpstr>
      <vt:lpstr>Office Theme</vt:lpstr>
      <vt:lpstr>PowerPoint Presentation</vt:lpstr>
      <vt:lpstr>Review by the Office of Undergraduate Admissions  and Graduate School</vt:lpstr>
      <vt:lpstr>Admissions Background Review Committee</vt:lpstr>
      <vt:lpstr>ABR Committee Review Referrals</vt:lpstr>
      <vt:lpstr>Differentiated Review Process</vt:lpstr>
      <vt:lpstr>Admissions Background Review Matrix</vt:lpstr>
      <vt:lpstr>Nature of What is Reported determines the follow-up</vt:lpstr>
      <vt:lpstr>Criteria for Review</vt:lpstr>
      <vt:lpstr>Applicant self-disclosures review </vt:lpstr>
      <vt:lpstr>Appeal Options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Scott Martin Burke</cp:lastModifiedBy>
  <cp:revision>115</cp:revision>
  <dcterms:created xsi:type="dcterms:W3CDTF">2016-06-21T19:07:53Z</dcterms:created>
  <dcterms:modified xsi:type="dcterms:W3CDTF">2023-03-22T14:35:50Z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0x0101005AF236491585C54E9F3038707D1AAC10</vt:lpwstr>
  </property>
</Properties>
</file>