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7"/>
  </p:notesMasterIdLst>
  <p:sldIdLst>
    <p:sldId id="256" r:id="rId2"/>
    <p:sldId id="264" r:id="rId3"/>
    <p:sldId id="265" r:id="rId4"/>
    <p:sldId id="266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otham" panose="02000804040000020004" pitchFamily="2" charset="0"/>
      <p:regular r:id="rId12"/>
      <p:bold r:id="rId13"/>
      <p:italic r:id="rId14"/>
      <p:boldItalic r:id="rId15"/>
    </p:embeddedFont>
    <p:embeddedFont>
      <p:font typeface="Gotham Black" pitchFamily="50" charset="0"/>
      <p:regular r:id="rId16"/>
    </p:embeddedFont>
    <p:embeddedFont>
      <p:font typeface="Rift Bold" panose="00000800000000000000" pitchFamily="50" charset="0"/>
      <p:bold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C69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1446" autoAdjust="0"/>
  </p:normalViewPr>
  <p:slideViewPr>
    <p:cSldViewPr snapToGrid="0">
      <p:cViewPr varScale="1">
        <p:scale>
          <a:sx n="83" d="100"/>
          <a:sy n="83" d="100"/>
        </p:scale>
        <p:origin x="96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9E93C-D5D8-4DC5-A0B3-EB485699E365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11B86-04D9-4B22-BCF1-B426F5E2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5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title slide. Please </a:t>
            </a:r>
            <a:r>
              <a:rPr lang="en-US" b="1" dirty="0"/>
              <a:t>do not change the fonts or colors </a:t>
            </a:r>
            <a:r>
              <a:rPr lang="en-US" dirty="0"/>
              <a:t>in this presentation.</a:t>
            </a:r>
            <a:r>
              <a:rPr lang="en-US" baseline="0" dirty="0"/>
              <a:t> Our brand fonts, Rift Bold and Gotham, have been embedded in this presentation and </a:t>
            </a:r>
            <a:r>
              <a:rPr lang="en-US" b="1" baseline="0" dirty="0"/>
              <a:t>do not need to be downloaded or installed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B86-04D9-4B22-BCF1-B426F5E29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7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can be used as a transition slide or a closing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11B86-04D9-4B22-BCF1-B426F5E29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22" y="1112097"/>
            <a:ext cx="639866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22" y="3569572"/>
            <a:ext cx="6398664" cy="1655762"/>
          </a:xfrm>
        </p:spPr>
        <p:txBody>
          <a:bodyPr/>
          <a:lstStyle>
            <a:lvl1pPr marL="0" indent="0" algn="l">
              <a:buNone/>
              <a:defRPr sz="2400">
                <a:latin typeface="Gotham Black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otham" panose="02000504050000020004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-209550"/>
            <a:ext cx="7448551" cy="7067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03" y="5124450"/>
            <a:ext cx="2257647" cy="12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3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47228"/>
            <a:ext cx="9144000" cy="510778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12686" y="6370384"/>
            <a:ext cx="1268464" cy="48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Gsw.edu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324475" y="6370384"/>
            <a:ext cx="3588956" cy="487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500" dirty="0">
                <a:solidFill>
                  <a:schemeClr val="bg1"/>
                </a:solidFill>
                <a:latin typeface="Rift Bold" panose="00000800000000000000" pitchFamily="50" charset="0"/>
              </a:rPr>
              <a:t>#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Take</a:t>
            </a:r>
            <a:r>
              <a:rPr lang="en-US" sz="2500" dirty="0" err="1">
                <a:solidFill>
                  <a:srgbClr val="C69214"/>
                </a:solidFill>
                <a:latin typeface="Rift Bold" panose="00000800000000000000" pitchFamily="50" charset="0"/>
              </a:rPr>
              <a:t>tomorrow</a:t>
            </a:r>
            <a:r>
              <a:rPr lang="en-US" sz="2500" dirty="0" err="1">
                <a:solidFill>
                  <a:schemeClr val="bg1"/>
                </a:solidFill>
                <a:latin typeface="Rift Bold" panose="00000800000000000000" pitchFamily="50" charset="0"/>
              </a:rPr>
              <a:t>bystorm</a:t>
            </a:r>
            <a:endParaRPr lang="en-US" sz="2500" dirty="0">
              <a:solidFill>
                <a:schemeClr val="bg1"/>
              </a:solidFill>
              <a:latin typeface="Rift Bold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8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old)">
    <p:bg>
      <p:bgPr>
        <a:solidFill>
          <a:srgbClr val="C69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rgbClr val="00205B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00205B"/>
                </a:solidFill>
                <a:latin typeface="Gotham" panose="02000504050000020004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Blue)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latin typeface="Gotham" panose="02000504050000020004" pitchFamily="2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6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1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2893565" y="-376974"/>
            <a:ext cx="14931131" cy="7611949"/>
            <a:chOff x="-3633015" y="-753949"/>
            <a:chExt cx="16410031" cy="8365898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3" y="983052"/>
              <a:ext cx="7955294" cy="489189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33015" y="-753949"/>
              <a:ext cx="16410031" cy="8365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507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2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3565" y="-376974"/>
            <a:ext cx="14931131" cy="76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6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3">
    <p:bg>
      <p:bgPr>
        <a:solidFill>
          <a:srgbClr val="C69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3565" y="-376974"/>
            <a:ext cx="14931131" cy="76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89" y="2662127"/>
            <a:ext cx="5824223" cy="15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3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+ Social">
    <p:bg>
      <p:bgPr>
        <a:solidFill>
          <a:srgbClr val="002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889" y="2662127"/>
            <a:ext cx="5824223" cy="1533746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54205" y="5848089"/>
            <a:ext cx="8606710" cy="657576"/>
            <a:chOff x="254205" y="5848089"/>
            <a:chExt cx="8606710" cy="657576"/>
          </a:xfrm>
        </p:grpSpPr>
        <p:grpSp>
          <p:nvGrpSpPr>
            <p:cNvPr id="15" name="Group 14"/>
            <p:cNvGrpSpPr/>
            <p:nvPr/>
          </p:nvGrpSpPr>
          <p:grpSpPr>
            <a:xfrm>
              <a:off x="3358007" y="5848089"/>
              <a:ext cx="2801325" cy="657576"/>
              <a:chOff x="2960428" y="4525076"/>
              <a:chExt cx="3808199" cy="89392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0428" y="4525076"/>
                <a:ext cx="893928" cy="89392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053385" y="4787374"/>
                <a:ext cx="2715242" cy="37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Gotham Black" pitchFamily="50" charset="0"/>
                  </a:rPr>
                  <a:t>@</a:t>
                </a:r>
                <a:r>
                  <a:rPr lang="en-US" sz="1200" dirty="0" err="1">
                    <a:solidFill>
                      <a:schemeClr val="bg1"/>
                    </a:solidFill>
                    <a:latin typeface="Gotham Black" pitchFamily="50" charset="0"/>
                  </a:rPr>
                  <a:t>georgiasouthwestern</a:t>
                </a:r>
                <a:endParaRPr lang="en-US" sz="1200" dirty="0">
                  <a:solidFill>
                    <a:schemeClr val="bg1"/>
                  </a:solidFill>
                  <a:latin typeface="Gotham Black" pitchFamily="50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254205" y="5848089"/>
              <a:ext cx="2833122" cy="657576"/>
              <a:chOff x="2967323" y="3380733"/>
              <a:chExt cx="3851426" cy="89392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323" y="3380733"/>
                <a:ext cx="893928" cy="893928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053385" y="3643031"/>
                <a:ext cx="2765364" cy="37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Gotham Black" pitchFamily="50" charset="0"/>
                  </a:rPr>
                  <a:t>@</a:t>
                </a:r>
                <a:r>
                  <a:rPr lang="en-US" sz="1200" dirty="0" err="1">
                    <a:solidFill>
                      <a:schemeClr val="bg1"/>
                    </a:solidFill>
                    <a:latin typeface="Gotham Black" pitchFamily="50" charset="0"/>
                  </a:rPr>
                  <a:t>GeorgiaSouthwestern</a:t>
                </a:r>
                <a:endParaRPr lang="en-US" sz="1200" dirty="0">
                  <a:solidFill>
                    <a:schemeClr val="bg1"/>
                  </a:solidFill>
                  <a:latin typeface="Gotham Black" pitchFamily="50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430012" y="5848089"/>
              <a:ext cx="2430903" cy="657576"/>
              <a:chOff x="2960428" y="5669419"/>
              <a:chExt cx="3304640" cy="893928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0428" y="5669419"/>
                <a:ext cx="893928" cy="893928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053386" y="5931717"/>
                <a:ext cx="2211682" cy="376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  <a:latin typeface="Gotham Black" pitchFamily="50" charset="0"/>
                  </a:rPr>
                  <a:t>@</a:t>
                </a:r>
                <a:r>
                  <a:rPr lang="en-US" sz="1200" dirty="0" err="1">
                    <a:solidFill>
                      <a:schemeClr val="bg1"/>
                    </a:solidFill>
                    <a:latin typeface="Gotham Black" pitchFamily="50" charset="0"/>
                  </a:rPr>
                  <a:t>GaSouthwestern</a:t>
                </a:r>
                <a:endParaRPr lang="en-US" sz="1200" dirty="0">
                  <a:solidFill>
                    <a:schemeClr val="bg1"/>
                  </a:solidFill>
                  <a:latin typeface="Gotham Black" pitchFamily="50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62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" panose="02000504050000020004" pitchFamily="2" charset="0"/>
              </a:defRPr>
            </a:lvl1pPr>
          </a:lstStyle>
          <a:p>
            <a:fld id="{501CD8C5-9C67-40EC-AA07-EB065DCD6EE9}" type="datetimeFigureOut">
              <a:rPr lang="en-US" smtClean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" panose="0200050405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311C-CF82-475A-95B5-AB3CAD773A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8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8" r:id="rId3"/>
    <p:sldLayoutId id="2147483679" r:id="rId4"/>
    <p:sldLayoutId id="2147483673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5B"/>
          </a:solidFill>
          <a:latin typeface="Rift Bold" panose="000008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5B"/>
          </a:solidFill>
          <a:latin typeface="Gotham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5B"/>
          </a:solidFill>
          <a:latin typeface="Gotham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5B"/>
          </a:solidFill>
          <a:latin typeface="Gotham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5B"/>
          </a:solidFill>
          <a:latin typeface="Gotham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5B"/>
          </a:solidFill>
          <a:latin typeface="Gotham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422" y="1112097"/>
            <a:ext cx="6398664" cy="1841168"/>
          </a:xfrm>
        </p:spPr>
        <p:txBody>
          <a:bodyPr/>
          <a:lstStyle/>
          <a:p>
            <a:r>
              <a:rPr lang="en-US" dirty="0" err="1"/>
              <a:t>Rac</a:t>
            </a:r>
            <a:r>
              <a:rPr lang="en-US" dirty="0"/>
              <a:t> – SA and 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Successful Practices in Orientation </a:t>
            </a:r>
          </a:p>
          <a:p>
            <a:r>
              <a:rPr lang="en-US" dirty="0"/>
              <a:t>presented by Laura Boren</a:t>
            </a:r>
          </a:p>
          <a:p>
            <a:r>
              <a:rPr lang="en-US" dirty="0"/>
              <a:t>Executive Vice President for Student Engagement and Success</a:t>
            </a:r>
          </a:p>
        </p:txBody>
      </p:sp>
    </p:spTree>
    <p:extLst>
      <p:ext uri="{BB962C8B-B14F-4D97-AF65-F5344CB8AC3E}">
        <p14:creationId xmlns:p14="http://schemas.microsoft.com/office/powerpoint/2010/main" val="407355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Shared values and vision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Intentional interactions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Relationship building 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3200" dirty="0"/>
              <a:t>Highlight Program – Canes Leading Canes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5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F5A8-23EE-4C7B-BE6D-356A733E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and Social Needs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B7F9A-9B4D-4568-A97F-1ADF2BE4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Maslow’s Hierarchy of Needs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Peer social connections   </a:t>
            </a:r>
          </a:p>
          <a:p>
            <a:pPr lvl="0"/>
            <a:endParaRPr lang="en-US" dirty="0"/>
          </a:p>
          <a:p>
            <a:r>
              <a:rPr lang="en-US" dirty="0"/>
              <a:t>Consistency in program delivery, people, and responses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Highlight Programs – Move-In, Storm Days, Orientation, Welcome Week</a:t>
            </a:r>
          </a:p>
        </p:txBody>
      </p:sp>
    </p:spTree>
    <p:extLst>
      <p:ext uri="{BB962C8B-B14F-4D97-AF65-F5344CB8AC3E}">
        <p14:creationId xmlns:p14="http://schemas.microsoft.com/office/powerpoint/2010/main" val="251996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4E1A-B893-435C-BD82-07D9D3BA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Ceremonial and Symbolic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B6BC-5B99-4F38-9B62-3F027ABFD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Physical spaces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Shared experiences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Highlight Programs – Thunder Camp, Freshmen Convocation, Coin Walk</a:t>
            </a:r>
          </a:p>
        </p:txBody>
      </p:sp>
    </p:spTree>
    <p:extLst>
      <p:ext uri="{BB962C8B-B14F-4D97-AF65-F5344CB8AC3E}">
        <p14:creationId xmlns:p14="http://schemas.microsoft.com/office/powerpoint/2010/main" val="289729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43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W">
      <a:dk1>
        <a:srgbClr val="00205B"/>
      </a:dk1>
      <a:lt1>
        <a:sysClr val="window" lastClr="FFFFFF"/>
      </a:lt1>
      <a:dk2>
        <a:srgbClr val="C69214"/>
      </a:dk2>
      <a:lt2>
        <a:srgbClr val="FFFFFF"/>
      </a:lt2>
      <a:accent1>
        <a:srgbClr val="00205B"/>
      </a:accent1>
      <a:accent2>
        <a:srgbClr val="C69214"/>
      </a:accent2>
      <a:accent3>
        <a:srgbClr val="A5A5A5"/>
      </a:accent3>
      <a:accent4>
        <a:srgbClr val="C69214"/>
      </a:accent4>
      <a:accent5>
        <a:srgbClr val="00205B"/>
      </a:accent5>
      <a:accent6>
        <a:srgbClr val="C69214"/>
      </a:accent6>
      <a:hlink>
        <a:srgbClr val="0563C1"/>
      </a:hlink>
      <a:folHlink>
        <a:srgbClr val="954F72"/>
      </a:folHlink>
    </a:clrScheme>
    <a:fontScheme name="GSW Fonts">
      <a:majorFont>
        <a:latin typeface="Rift Bold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147</Words>
  <Application>Microsoft Office PowerPoint</Application>
  <PresentationFormat>On-screen Show (4:3)</PresentationFormat>
  <Paragraphs>32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Rift Bold</vt:lpstr>
      <vt:lpstr>Gotham Black</vt:lpstr>
      <vt:lpstr>Arial</vt:lpstr>
      <vt:lpstr>Calibri</vt:lpstr>
      <vt:lpstr>Gotham</vt:lpstr>
      <vt:lpstr>Office Theme</vt:lpstr>
      <vt:lpstr>Rac – SA and EM</vt:lpstr>
      <vt:lpstr>Peer Connection</vt:lpstr>
      <vt:lpstr>Environment and Social Needs </vt:lpstr>
      <vt:lpstr>Ceremonial and Symbolic Experiences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Scott</dc:creator>
  <cp:lastModifiedBy>Laura Boren</cp:lastModifiedBy>
  <cp:revision>23</cp:revision>
  <dcterms:created xsi:type="dcterms:W3CDTF">2018-11-20T14:57:52Z</dcterms:created>
  <dcterms:modified xsi:type="dcterms:W3CDTF">2023-03-22T10:53:59Z</dcterms:modified>
</cp:coreProperties>
</file>